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3"/>
  </p:notesMasterIdLst>
  <p:handoutMasterIdLst>
    <p:handoutMasterId r:id="rId24"/>
  </p:handoutMasterIdLst>
  <p:sldIdLst>
    <p:sldId id="603" r:id="rId8"/>
    <p:sldId id="739" r:id="rId9"/>
    <p:sldId id="2502" r:id="rId10"/>
    <p:sldId id="2449" r:id="rId11"/>
    <p:sldId id="2473" r:id="rId12"/>
    <p:sldId id="2476" r:id="rId13"/>
    <p:sldId id="2472" r:id="rId14"/>
    <p:sldId id="2474" r:id="rId15"/>
    <p:sldId id="2497" r:id="rId16"/>
    <p:sldId id="2503" r:id="rId17"/>
    <p:sldId id="2498" r:id="rId18"/>
    <p:sldId id="2499" r:id="rId19"/>
    <p:sldId id="2500" r:id="rId20"/>
    <p:sldId id="2397" r:id="rId21"/>
    <p:sldId id="582" r:id="rId2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0E0E0"/>
    <a:srgbClr val="221815"/>
    <a:srgbClr val="1D1D1A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问题与挑战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97C55D-1451-3045-ABFD-7B7106B3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有监督任务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932844-1294-9C4E-989E-D39C3A82D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Classification</a:t>
            </a:r>
            <a:r>
              <a:rPr lang="zh-CN" altLang="en-US" dirty="0"/>
              <a:t>、</a:t>
            </a:r>
            <a:r>
              <a:rPr lang="en-US" altLang="zh-CN" dirty="0"/>
              <a:t>Regression</a:t>
            </a:r>
            <a:r>
              <a:rPr lang="zh-CN" altLang="en-US" dirty="0"/>
              <a:t> 的监督 </a:t>
            </a:r>
            <a:r>
              <a:rPr lang="en-US" altLang="zh-CN" dirty="0"/>
              <a:t>Supervised Learning </a:t>
            </a:r>
            <a:r>
              <a:rPr lang="zh-CN" altLang="en-US" dirty="0"/>
              <a:t>任务，智能体生成一步即决定能否完成任务。</a:t>
            </a:r>
            <a:endParaRPr lang="en-US" altLang="zh-CN" dirty="0"/>
          </a:p>
          <a:p>
            <a:r>
              <a:rPr lang="zh-CN" altLang="en-US" b="1" dirty="0"/>
              <a:t>结论</a:t>
            </a:r>
            <a:r>
              <a:rPr lang="zh-CN" altLang="en-US" dirty="0"/>
              <a:t>：监督任务中一次执行即完成的智能体 </a:t>
            </a:r>
            <a:r>
              <a:rPr lang="en-US" altLang="zh-CN" dirty="0"/>
              <a:t>Agent</a:t>
            </a:r>
            <a:r>
              <a:rPr lang="zh-CN" altLang="en-US" dirty="0"/>
              <a:t> 与规划 </a:t>
            </a:r>
            <a:r>
              <a:rPr lang="en-US" altLang="zh-CN" dirty="0"/>
              <a:t>Planning</a:t>
            </a:r>
            <a:r>
              <a:rPr lang="zh-CN" altLang="en-US" dirty="0"/>
              <a:t> 无关，并不是目前所讨论的 </a:t>
            </a:r>
            <a:r>
              <a:rPr lang="en-US" altLang="zh-CN" dirty="0"/>
              <a:t>Agent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2B7F90-9E06-4448-9448-F7F710324A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2005" y="3334757"/>
            <a:ext cx="7346732" cy="3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8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97C55D-1451-3045-ABFD-7B7106B3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序列决策任务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932844-1294-9C4E-989E-D39C3A82D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对于 </a:t>
            </a:r>
            <a:r>
              <a:rPr lang="en-US" altLang="zh-CN" dirty="0"/>
              <a:t>Sequential decision making</a:t>
            </a:r>
            <a:r>
              <a:rPr lang="zh-CN" altLang="en-US" dirty="0"/>
              <a:t> 的多步序列决策任务来说，每一步执行的决策，会存在每一个 </a:t>
            </a:r>
            <a:r>
              <a:rPr lang="en-US" altLang="zh-CN" dirty="0"/>
              <a:t>Action</a:t>
            </a:r>
            <a:r>
              <a:rPr lang="zh-CN" altLang="en-US" dirty="0"/>
              <a:t> 都可能影响以后的决策，最终很可能影响整个决策的质量。一步步生成 </a:t>
            </a:r>
            <a:r>
              <a:rPr lang="en-US" altLang="zh-CN" dirty="0"/>
              <a:t>Action</a:t>
            </a:r>
            <a:r>
              <a:rPr lang="zh-CN" altLang="en-US" dirty="0"/>
              <a:t> 很有可能导致智能体的决策不是最优解。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289CC8-B99E-1344-8904-54592F49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04" y="3063484"/>
            <a:ext cx="6649354" cy="32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0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FCA7DA-9662-4148-AB73-3E1470DC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序列决策任务一定是 </a:t>
            </a:r>
            <a:r>
              <a:rPr lang="en-US" altLang="zh-CN" dirty="0"/>
              <a:t>LLMs</a:t>
            </a:r>
            <a:r>
              <a:rPr lang="zh-CN" altLang="en-US" dirty="0"/>
              <a:t> 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F7C49EF-960C-E74D-A7D2-A334772912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以最短路径问题为例，</a:t>
            </a:r>
            <a:r>
              <a:rPr lang="en-US" altLang="zh-CN" dirty="0"/>
              <a:t>Agent</a:t>
            </a:r>
            <a:r>
              <a:rPr lang="zh-CN" altLang="en-US" dirty="0"/>
              <a:t> 如果每次根据目前的情况找最近的邻居节点，很有可能找不到最短路径。在某一步选错了下一个节点，可能导致最终找不到最短路径。</a:t>
            </a:r>
          </a:p>
          <a:p>
            <a:r>
              <a:rPr lang="zh-CN" altLang="en-US" dirty="0"/>
              <a:t>多步序列决策 </a:t>
            </a:r>
            <a:r>
              <a:rPr lang="en-US" altLang="zh-CN" dirty="0"/>
              <a:t>Sequential decision making</a:t>
            </a:r>
            <a:r>
              <a:rPr lang="zh-CN" altLang="en-US" dirty="0"/>
              <a:t> 需要通盘考虑，因此需要结合 </a:t>
            </a:r>
            <a:r>
              <a:rPr lang="en-US" altLang="zh-CN" dirty="0"/>
              <a:t>Planning</a:t>
            </a:r>
            <a:r>
              <a:rPr lang="zh-CN" altLang="en-US" dirty="0"/>
              <a:t>、</a:t>
            </a:r>
            <a:r>
              <a:rPr lang="en-US" altLang="zh-CN" dirty="0"/>
              <a:t>RL</a:t>
            </a:r>
            <a:r>
              <a:rPr lang="zh-CN" altLang="en-US" dirty="0"/>
              <a:t> 等算法，制定 </a:t>
            </a:r>
            <a:r>
              <a:rPr lang="en-US" altLang="zh-CN" dirty="0"/>
              <a:t>or</a:t>
            </a:r>
            <a:r>
              <a:rPr lang="zh-CN" altLang="en-US" dirty="0"/>
              <a:t> 学习最优策略。但是目前大部分 </a:t>
            </a:r>
            <a:r>
              <a:rPr lang="en-US" altLang="zh-CN" dirty="0"/>
              <a:t>LLMs</a:t>
            </a:r>
            <a:r>
              <a:rPr lang="zh-CN" altLang="en-US" dirty="0"/>
              <a:t> 没有专门训练多步决策。</a:t>
            </a:r>
            <a:endParaRPr lang="en-US" altLang="zh-CN" dirty="0"/>
          </a:p>
          <a:p>
            <a:r>
              <a:rPr lang="en-US" altLang="zh-CN" dirty="0"/>
              <a:t>AlphaGo</a:t>
            </a:r>
            <a:r>
              <a:rPr lang="zh-CN" altLang="en-US" dirty="0"/>
              <a:t> 看似每次生成一个落子决定，其实，</a:t>
            </a:r>
            <a:r>
              <a:rPr lang="en-US" altLang="zh-CN" dirty="0"/>
              <a:t>AlphaGo</a:t>
            </a:r>
            <a:r>
              <a:rPr lang="zh-CN" altLang="en-US" dirty="0"/>
              <a:t>在下棋之前，已经通过</a:t>
            </a:r>
            <a:r>
              <a:rPr lang="en-US" altLang="zh-CN" dirty="0"/>
              <a:t>RL</a:t>
            </a:r>
            <a:r>
              <a:rPr lang="zh-CN" altLang="en-US" dirty="0"/>
              <a:t>、</a:t>
            </a:r>
            <a:r>
              <a:rPr lang="en-US" altLang="zh-CN" dirty="0"/>
              <a:t>MCTS</a:t>
            </a:r>
            <a:r>
              <a:rPr lang="zh-CN" altLang="en-US" dirty="0"/>
              <a:t>等学好了很强的通盘的策略。因此看多步决策或许也不一定用 </a:t>
            </a:r>
            <a:r>
              <a:rPr lang="en-US" altLang="zh-CN" dirty="0"/>
              <a:t>LLMs</a:t>
            </a:r>
            <a:r>
              <a:rPr lang="zh-CN" altLang="en-US" dirty="0"/>
              <a:t>。目前 </a:t>
            </a:r>
            <a:r>
              <a:rPr lang="en-US" altLang="zh-CN" dirty="0"/>
              <a:t>LLMs</a:t>
            </a:r>
            <a:r>
              <a:rPr lang="zh-CN" altLang="en-US" dirty="0"/>
              <a:t> 还不能根据棋谱信息很好地下棋。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013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A112C0-6B2A-784B-843A-B28919F1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回顾历史 </a:t>
            </a:r>
            <a:r>
              <a:rPr lang="en-US" altLang="zh-CN" dirty="0"/>
              <a:t>Agent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BF4443-7CC8-F046-88EB-282A85FA1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Pre-training or Fine-tuning</a:t>
            </a:r>
            <a:r>
              <a:rPr lang="zh-CN" altLang="en-US" dirty="0"/>
              <a:t> 阶段实现 </a:t>
            </a:r>
            <a:r>
              <a:rPr lang="en-US" altLang="zh-CN" dirty="0"/>
              <a:t>Language Agent </a:t>
            </a:r>
            <a:r>
              <a:rPr lang="zh-CN" altLang="en-US" dirty="0"/>
              <a:t>与利用 </a:t>
            </a:r>
            <a:r>
              <a:rPr lang="en-US" altLang="zh-CN" dirty="0"/>
              <a:t>Prompt engineering</a:t>
            </a:r>
            <a:r>
              <a:rPr lang="zh-CN" altLang="en-US" dirty="0"/>
              <a:t> 实现 </a:t>
            </a:r>
            <a:r>
              <a:rPr lang="en-US" altLang="zh-CN" dirty="0"/>
              <a:t>Language agent</a:t>
            </a:r>
            <a:r>
              <a:rPr lang="zh-CN" altLang="en-US" dirty="0"/>
              <a:t>，属于两个完全不同的研发路径，虽然从表面上看起来，都在做</a:t>
            </a:r>
            <a:r>
              <a:rPr lang="en-US" altLang="zh-CN" dirty="0"/>
              <a:t>language agent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DeepMind</a:t>
            </a:r>
            <a:r>
              <a:rPr lang="zh-CN" altLang="en-US" dirty="0"/>
              <a:t> 创建的时候主攻 </a:t>
            </a:r>
            <a:r>
              <a:rPr lang="en-US" altLang="zh-CN" dirty="0"/>
              <a:t>Autonomous Agents</a:t>
            </a:r>
            <a:r>
              <a:rPr lang="zh-CN" altLang="en-US" dirty="0"/>
              <a:t>，如 </a:t>
            </a:r>
            <a:r>
              <a:rPr lang="en-US" altLang="zh-CN" dirty="0"/>
              <a:t>AlphaGo</a:t>
            </a:r>
            <a:r>
              <a:rPr lang="zh-CN" altLang="en-US" dirty="0"/>
              <a:t>、</a:t>
            </a:r>
            <a:r>
              <a:rPr lang="en-US" altLang="zh-CN" dirty="0"/>
              <a:t>AlphaStat</a:t>
            </a:r>
            <a:r>
              <a:rPr lang="zh-CN" altLang="en-US" dirty="0"/>
              <a:t> 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OpenAI</a:t>
            </a:r>
            <a:r>
              <a:rPr lang="zh-CN" altLang="en-US" dirty="0"/>
              <a:t> 主攻从预训练到 </a:t>
            </a:r>
            <a:r>
              <a:rPr lang="en-US" altLang="zh-CN" dirty="0"/>
              <a:t>RLHF</a:t>
            </a:r>
            <a:r>
              <a:rPr lang="zh-CN" altLang="en-US" dirty="0"/>
              <a:t> 的 </a:t>
            </a:r>
            <a:r>
              <a:rPr lang="en-US" altLang="zh-CN" dirty="0"/>
              <a:t>Autonomous Agents</a:t>
            </a:r>
            <a:r>
              <a:rPr lang="zh-CN" altLang="en-US" dirty="0"/>
              <a:t>，如发布从 </a:t>
            </a:r>
            <a:r>
              <a:rPr lang="en-US" altLang="zh-CN" dirty="0"/>
              <a:t>GPT1</a:t>
            </a:r>
            <a:r>
              <a:rPr lang="zh-CN" altLang="en-US" dirty="0"/>
              <a:t> 到 </a:t>
            </a:r>
            <a:r>
              <a:rPr lang="en-US" altLang="zh-CN" dirty="0"/>
              <a:t>GPT4</a:t>
            </a:r>
            <a:r>
              <a:rPr lang="zh-CN" altLang="en-US" dirty="0"/>
              <a:t> 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4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Question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？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GAI</a:t>
            </a:r>
            <a:r>
              <a:rPr lang="zh-CN" altLang="en-US" b="1" dirty="0"/>
              <a:t> 是否只是个理想？</a:t>
            </a:r>
            <a:r>
              <a:rPr lang="zh-CN" altLang="en-US" dirty="0"/>
              <a:t>目前从技术演进方向看，有多条路径可以通向不通子领域的</a:t>
            </a:r>
            <a:r>
              <a:rPr lang="en-US" altLang="zh-CN" dirty="0"/>
              <a:t>GAI</a:t>
            </a:r>
            <a:r>
              <a:rPr lang="zh-CN" altLang="en-US" dirty="0"/>
              <a:t>，未来 </a:t>
            </a:r>
            <a:r>
              <a:rPr lang="en-US" altLang="zh-CN" dirty="0"/>
              <a:t>GAI</a:t>
            </a:r>
            <a:r>
              <a:rPr lang="zh-CN" altLang="en-US" dirty="0"/>
              <a:t> 仍然是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如何评估 </a:t>
            </a:r>
            <a:r>
              <a:rPr lang="en-US" altLang="zh-CN" b="1" dirty="0"/>
              <a:t>AI Agent</a:t>
            </a:r>
            <a:r>
              <a:rPr lang="zh-CN" altLang="en-US" b="1" dirty="0"/>
              <a:t>？</a:t>
            </a:r>
            <a:r>
              <a:rPr lang="zh-CN" altLang="en-US" dirty="0"/>
              <a:t>如果脱离外部环境，只是跟人闲聊天，那到底聊得好不好，是个很主观的事情，机器难以评判，人也不容易评判。</a:t>
            </a:r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10B14B-E69B-DB49-A977-24ACD3EA85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问题挑战</a:t>
            </a:r>
          </a:p>
        </p:txBody>
      </p:sp>
    </p:spTree>
    <p:extLst>
      <p:ext uri="{BB962C8B-B14F-4D97-AF65-F5344CB8AC3E}">
        <p14:creationId xmlns:p14="http://schemas.microsoft.com/office/powerpoint/2010/main" val="25483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89B4F89-FD06-CC45-A4C0-077898D3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局限性</a:t>
            </a:r>
            <a:r>
              <a:rPr lang="en-US" altLang="zh-CN" dirty="0"/>
              <a:t>I</a:t>
            </a:r>
            <a:r>
              <a:rPr lang="zh-CN" altLang="en-US" dirty="0"/>
              <a:t>：效率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756FA7-4E53-7A49-9CC3-4252D42C2E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效率</a:t>
            </a:r>
            <a:endParaRPr lang="en-US" altLang="zh-CN" sz="2400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执行效率：</a:t>
            </a:r>
            <a:r>
              <a:rPr lang="en-US" altLang="zh-CN" dirty="0"/>
              <a:t>Agent</a:t>
            </a:r>
            <a:r>
              <a:rPr lang="zh-CN" altLang="en-US" dirty="0"/>
              <a:t> 作为执行者，需要运行多次和与外界进行交互，</a:t>
            </a:r>
            <a:r>
              <a:rPr lang="en-US" altLang="zh-CN" dirty="0"/>
              <a:t>LLMs</a:t>
            </a:r>
            <a:r>
              <a:rPr lang="zh-CN" altLang="en-US" dirty="0"/>
              <a:t> 消耗资源很大，因此导致 </a:t>
            </a:r>
            <a:r>
              <a:rPr lang="en-US" altLang="zh-CN" dirty="0"/>
              <a:t>Agents</a:t>
            </a:r>
            <a:r>
              <a:rPr lang="zh-CN" altLang="en-US" dirty="0"/>
              <a:t> 运行效率不会太高。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探索效率：</a:t>
            </a:r>
            <a:r>
              <a:rPr lang="zh-CN" altLang="en-US" dirty="0"/>
              <a:t>通过 </a:t>
            </a:r>
            <a:r>
              <a:rPr lang="en-US" altLang="zh-CN" dirty="0"/>
              <a:t>Agent </a:t>
            </a:r>
            <a:r>
              <a:rPr lang="zh-CN" altLang="en-US" dirty="0"/>
              <a:t>自行探索并完成整个解决过程仍然比较繁琐耗时，</a:t>
            </a:r>
            <a:r>
              <a:rPr lang="en-US" altLang="zh-CN" dirty="0"/>
              <a:t>Agent </a:t>
            </a:r>
            <a:r>
              <a:rPr lang="zh-CN" altLang="en-US" dirty="0"/>
              <a:t>也很容易把问题复杂化。考虑到 </a:t>
            </a:r>
            <a:r>
              <a:rPr lang="en-US" altLang="zh-CN" dirty="0"/>
              <a:t>LLM </a:t>
            </a:r>
            <a:r>
              <a:rPr lang="zh-CN" altLang="en-US" dirty="0"/>
              <a:t>调用的成本，要在实际场景落地使用也还需要在这方面做不少优化。一种方式可能是像 </a:t>
            </a:r>
            <a:r>
              <a:rPr lang="en-US" altLang="zh-CN" dirty="0" err="1"/>
              <a:t>AutoGPT</a:t>
            </a:r>
            <a:r>
              <a:rPr lang="en-US" altLang="zh-CN" dirty="0"/>
              <a:t> </a:t>
            </a:r>
            <a:r>
              <a:rPr lang="zh-CN" altLang="en-US" dirty="0"/>
              <a:t>那样可以中途引入人工的判断干预和反馈输入。</a:t>
            </a:r>
          </a:p>
        </p:txBody>
      </p:sp>
    </p:spTree>
    <p:extLst>
      <p:ext uri="{BB962C8B-B14F-4D97-AF65-F5344CB8AC3E}">
        <p14:creationId xmlns:p14="http://schemas.microsoft.com/office/powerpoint/2010/main" val="47479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83192C-FC93-0647-9E75-BB814840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局限性</a:t>
            </a:r>
            <a:r>
              <a:rPr lang="en-US" altLang="zh-CN" dirty="0"/>
              <a:t>II</a:t>
            </a:r>
            <a:r>
              <a:rPr lang="zh-CN" altLang="en-US" dirty="0"/>
              <a:t>：依赖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81786-39C4-204E-8006-818E02285D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依赖</a:t>
            </a:r>
            <a:r>
              <a:rPr lang="en-US" altLang="zh-CN" sz="2400" b="1" dirty="0"/>
              <a:t>LLM</a:t>
            </a:r>
            <a:r>
              <a:rPr lang="zh-CN" altLang="en-US" sz="2400" b="1" dirty="0"/>
              <a:t>：</a:t>
            </a:r>
            <a:r>
              <a:rPr lang="en-US" altLang="zh-CN" dirty="0"/>
              <a:t>Agent</a:t>
            </a:r>
            <a:r>
              <a:rPr lang="zh-CN" altLang="en-US" dirty="0"/>
              <a:t> 所有的衍生技术都严重依赖于 </a:t>
            </a:r>
            <a:r>
              <a:rPr lang="en-US" altLang="zh-CN" dirty="0"/>
              <a:t>LLMs</a:t>
            </a:r>
            <a:r>
              <a:rPr lang="zh-CN" altLang="en-US" dirty="0"/>
              <a:t> 基础能力（</a:t>
            </a: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GPT4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），所以一个 </a:t>
            </a:r>
            <a:r>
              <a:rPr lang="en-US" altLang="zh-CN" dirty="0"/>
              <a:t>Agents</a:t>
            </a:r>
            <a:r>
              <a:rPr lang="zh-CN" altLang="en-US" dirty="0"/>
              <a:t> 的好坏，需要看该 </a:t>
            </a:r>
            <a:r>
              <a:rPr lang="en-US" altLang="zh-CN" dirty="0"/>
              <a:t>LLMs</a:t>
            </a:r>
            <a:r>
              <a:rPr lang="zh-CN" altLang="en-US" dirty="0"/>
              <a:t> 的训练 </a:t>
            </a:r>
            <a:r>
              <a:rPr lang="en-US" altLang="zh-CN" dirty="0"/>
              <a:t>or</a:t>
            </a:r>
            <a:r>
              <a:rPr lang="zh-CN" altLang="en-US" dirty="0"/>
              <a:t> 微调学习是否到位。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动作有效性</a:t>
            </a:r>
            <a:r>
              <a:rPr lang="zh-CN" altLang="en-US" dirty="0"/>
              <a:t>。评估过程中， </a:t>
            </a:r>
            <a:r>
              <a:rPr lang="en-US" altLang="zh-CN" dirty="0"/>
              <a:t>LLMs</a:t>
            </a:r>
            <a:r>
              <a:rPr lang="zh-CN" altLang="en-US" dirty="0"/>
              <a:t> 并不总是在遵循指令。即 </a:t>
            </a:r>
            <a:r>
              <a:rPr lang="en-US" altLang="zh-CN" dirty="0"/>
              <a:t>LLMs</a:t>
            </a:r>
            <a:r>
              <a:rPr lang="zh-CN" altLang="en-US" dirty="0"/>
              <a:t> 预期输出并不总是处于环境可以接受的输入空间中。如 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LLMs</a:t>
            </a:r>
            <a:r>
              <a:rPr lang="zh-CN" altLang="en-US" dirty="0"/>
              <a:t> 没有理解指令，因此没有输出动作；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LLMs</a:t>
            </a:r>
            <a:r>
              <a:rPr lang="zh-CN" altLang="en-US" dirty="0"/>
              <a:t> 输出动作，却是错误或不完整。所以如何确保动作有效，是一个需要改进的方向。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长上下文</a:t>
            </a:r>
            <a:r>
              <a:rPr lang="zh-CN" altLang="en-US" dirty="0"/>
              <a:t>。开源模型的上下文长度（如</a:t>
            </a:r>
            <a:r>
              <a:rPr lang="en-US" altLang="zh-CN" dirty="0"/>
              <a:t>2k tokens</a:t>
            </a:r>
            <a:r>
              <a:rPr lang="zh-CN" altLang="en-US" dirty="0"/>
              <a:t>）会极大地影响交互任务中的表现，有些任务需要较长的指令和反馈，可能超过上下文长度，导致模型忽略有用信息。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多轮一致性，不稳定性</a:t>
            </a:r>
            <a:r>
              <a:rPr lang="zh-CN" altLang="en-US" dirty="0"/>
              <a:t>。部分任务需要多轮对话，每轮对话简短。会导致 </a:t>
            </a:r>
            <a:r>
              <a:rPr lang="en-US" altLang="zh-CN" dirty="0"/>
              <a:t>LLMs</a:t>
            </a:r>
            <a:r>
              <a:rPr lang="zh-CN" altLang="en-US" dirty="0"/>
              <a:t> 在多轮对话中丢失自我角色（如输出道歉并表示无法回答）。在多轮对话 </a:t>
            </a:r>
            <a:r>
              <a:rPr lang="en-US" altLang="zh-CN" dirty="0"/>
              <a:t>or</a:t>
            </a:r>
            <a:r>
              <a:rPr lang="zh-CN" altLang="en-US" dirty="0"/>
              <a:t> 任务中保持一致性，是一个具有挑战性的工作。</a:t>
            </a:r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97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83192C-FC93-0647-9E75-BB814840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局限性</a:t>
            </a:r>
            <a:r>
              <a:rPr lang="en-US" altLang="zh-CN" dirty="0"/>
              <a:t>III</a:t>
            </a:r>
            <a:r>
              <a:rPr lang="zh-CN" altLang="en-US" dirty="0"/>
              <a:t>：训练方式和效果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81786-39C4-204E-8006-818E02285D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记忆召回：</a:t>
            </a:r>
            <a:r>
              <a:rPr lang="zh-CN" altLang="en-US" dirty="0"/>
              <a:t>如果只是做简单的 </a:t>
            </a:r>
            <a:r>
              <a:rPr lang="en-US" altLang="zh-CN" dirty="0"/>
              <a:t>embedding </a:t>
            </a:r>
            <a:r>
              <a:rPr lang="zh-CN" altLang="en-US" dirty="0"/>
              <a:t>相似性召回，很容易发现召回的结果不是很好。这里应该也有不少可以改进的空间，</a:t>
            </a:r>
            <a:r>
              <a:rPr lang="en-US" altLang="zh-CN" dirty="0"/>
              <a:t>Generative Agents </a:t>
            </a:r>
            <a:r>
              <a:rPr lang="zh-CN" altLang="en-US" dirty="0"/>
              <a:t>里对于记忆的更细致的处理，</a:t>
            </a:r>
            <a:r>
              <a:rPr lang="en-US" altLang="zh-CN" dirty="0" err="1"/>
              <a:t>LlamaIndex</a:t>
            </a:r>
            <a:r>
              <a:rPr lang="en-US" altLang="zh-CN" dirty="0"/>
              <a:t> </a:t>
            </a:r>
            <a:r>
              <a:rPr lang="zh-CN" altLang="en-US" dirty="0"/>
              <a:t>中对于 </a:t>
            </a:r>
            <a:r>
              <a:rPr lang="en-US" altLang="zh-CN" dirty="0"/>
              <a:t>index </a:t>
            </a:r>
            <a:r>
              <a:rPr lang="zh-CN" altLang="en-US" dirty="0"/>
              <a:t>结构的设计也有很多可以选择与调优的地方。</a:t>
            </a:r>
          </a:p>
          <a:p>
            <a:r>
              <a:rPr lang="zh-CN" altLang="en-US" b="1" dirty="0"/>
              <a:t>错误累积：</a:t>
            </a:r>
            <a:r>
              <a:rPr lang="zh-CN" altLang="en-US" dirty="0"/>
              <a:t>实际上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总体表现并没有那么惊艳，网上 </a:t>
            </a:r>
            <a:r>
              <a:rPr lang="en-US" altLang="zh-CN" dirty="0"/>
              <a:t>or</a:t>
            </a:r>
            <a:r>
              <a:rPr lang="zh-CN" altLang="en-US" dirty="0"/>
              <a:t> 论文给出的很多例子都都是经过精挑细算。真正可能会因为前面一些步骤出现偏差，后续的执行步骤逐渐越跑越远。很重要的问题可能还是任务规划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执行 </a:t>
            </a:r>
            <a:r>
              <a:rPr lang="en-US" altLang="zh-CN" dirty="0"/>
              <a:t>Action</a:t>
            </a:r>
            <a:r>
              <a:rPr lang="zh-CN" altLang="en-US" dirty="0"/>
              <a:t>，外部工具利用等方面的高质量训练数据相对匮乏。这或许是 </a:t>
            </a:r>
            <a:r>
              <a:rPr lang="en-US" altLang="zh-CN" dirty="0"/>
              <a:t>OpenAI </a:t>
            </a:r>
            <a:r>
              <a:rPr lang="zh-CN" altLang="en-US" dirty="0"/>
              <a:t>自己做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plugin </a:t>
            </a:r>
            <a:r>
              <a:rPr lang="zh-CN" altLang="en-US" dirty="0"/>
              <a:t>体系的原因之一。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55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54DE87-1B11-664F-8396-604BA1DB9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35788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30155</TotalTime>
  <Words>994</Words>
  <Application>Microsoft Macintosh PowerPoint</Application>
  <PresentationFormat>自定义</PresentationFormat>
  <Paragraphs>44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PowerPoint 演示文稿</vt:lpstr>
      <vt:lpstr>关键组成</vt:lpstr>
      <vt:lpstr>PowerPoint 演示文稿</vt:lpstr>
      <vt:lpstr>局限性I：效率</vt:lpstr>
      <vt:lpstr>局限性II：依赖 LLM</vt:lpstr>
      <vt:lpstr>局限性III：训练方式和效果</vt:lpstr>
      <vt:lpstr>PowerPoint 演示文稿</vt:lpstr>
      <vt:lpstr>有监督任务</vt:lpstr>
      <vt:lpstr>序列决策任务</vt:lpstr>
      <vt:lpstr>序列决策任务一定是 LLMs ？</vt:lpstr>
      <vt:lpstr>回顾历史 Agent</vt:lpstr>
      <vt:lpstr>Question？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9565</cp:revision>
  <cp:lastPrinted>2023-09-08T09:14:01Z</cp:lastPrinted>
  <dcterms:created xsi:type="dcterms:W3CDTF">2020-08-28T08:44:19Z</dcterms:created>
  <dcterms:modified xsi:type="dcterms:W3CDTF">2023-11-11T22:53:02Z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